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png"/>
  <Override PartName="/ppt/media/image1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
  </p:notesMasterIdLst>
  <p:sldIdLst>
    <p:sldId id="301" r:id="rId2"/>
    <p:sldId id="535" r:id="rId3"/>
    <p:sldId id="536" r:id="rId4"/>
    <p:sldId id="496" r:id="rId5"/>
    <p:sldId id="537" r:id="rId6"/>
    <p:sldId id="538" r:id="rId7"/>
    <p:sldId id="539" r:id="rId8"/>
    <p:sldId id="540" r:id="rId9"/>
    <p:sldId id="543" r:id="rId10"/>
    <p:sldId id="544" r:id="rId11"/>
    <p:sldId id="499" r:id="rId12"/>
    <p:sldId id="545" r:id="rId13"/>
    <p:sldId id="546" r:id="rId14"/>
    <p:sldId id="547" r:id="rId15"/>
    <p:sldId id="548" r:id="rId16"/>
    <p:sldId id="549" r:id="rId17"/>
    <p:sldId id="550" r:id="rId18"/>
    <p:sldId id="551"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ABC"/>
    <a:srgbClr val="FDDFFC"/>
    <a:srgbClr val="FAD9C2"/>
    <a:srgbClr val="DFDBFD"/>
    <a:srgbClr val="E9BDFF"/>
    <a:srgbClr val="FBB3F8"/>
    <a:srgbClr val="DBB2CB"/>
    <a:srgbClr val="17A810"/>
    <a:srgbClr val="3A1953"/>
    <a:srgbClr val="9F79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78" d="100"/>
          <a:sy n="78" d="100"/>
        </p:scale>
        <p:origin x="802"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677692" y="294352"/>
            <a:ext cx="3733714" cy="1015663"/>
          </a:xfrm>
          <a:prstGeom prst="rect">
            <a:avLst/>
          </a:prstGeom>
          <a:solidFill>
            <a:schemeClr val="bg1"/>
          </a:solidFill>
        </p:spPr>
        <p:txBody>
          <a:bodyPr wrap="none" lIns="91440" tIns="45720" rIns="91440" bIns="45720">
            <a:spAutoFit/>
            <a:scene3d>
              <a:camera prst="perspectiveRelaxedModerately"/>
              <a:lightRig rig="threePt" dir="t"/>
            </a:scene3d>
          </a:bodyPr>
          <a:lstStyle/>
          <a:p>
            <a:pPr algn="ctr"/>
            <a:r>
              <a:rPr lang="en-US" sz="6000" b="1">
                <a:ln w="18000">
                  <a:solidFill>
                    <a:schemeClr val="accent2">
                      <a:satMod val="140000"/>
                    </a:schemeClr>
                  </a:solidFill>
                  <a:prstDash val="solid"/>
                  <a:miter lim="800000"/>
                </a:ln>
                <a:solidFill>
                  <a:srgbClr val="1F0ABC"/>
                </a:solidFill>
                <a:effectLst>
                  <a:outerShdw blurRad="25500" dist="23000" dir="7020000" algn="tl">
                    <a:srgbClr val="000000">
                      <a:alpha val="50000"/>
                    </a:srgbClr>
                  </a:outerShdw>
                </a:effectLst>
                <a:latin typeface="Times New Roman" pitchFamily="18" charset="0"/>
                <a:cs typeface="Times New Roman" pitchFamily="18" charset="0"/>
              </a:rPr>
              <a:t>CHỦ ĐỀ 1</a:t>
            </a:r>
          </a:p>
        </p:txBody>
      </p:sp>
      <p:sp>
        <p:nvSpPr>
          <p:cNvPr id="5" name="Rectangle 4"/>
          <p:cNvSpPr/>
          <p:nvPr/>
        </p:nvSpPr>
        <p:spPr>
          <a:xfrm rot="425313">
            <a:off x="692802" y="1876057"/>
            <a:ext cx="10890915" cy="3371554"/>
          </a:xfrm>
          <a:prstGeom prst="rect">
            <a:avLst/>
          </a:prstGeom>
          <a:solidFill>
            <a:schemeClr val="bg1"/>
          </a:solidFill>
          <a:ln w="34925">
            <a:solidFill>
              <a:srgbClr val="FFFFFF"/>
            </a:solidFill>
          </a:ln>
          <a:effectLst/>
          <a:scene3d>
            <a:camera prst="isometricRightUp"/>
            <a:lightRig rig="threePt" dir="t">
              <a:rot lat="0" lon="0" rev="0"/>
            </a:lightRig>
          </a:scene3d>
          <a:sp3d extrusionH="38100" prstMaterial="clear">
            <a:bevelT w="260350" h="50800"/>
            <a:bevelB prst="softRound"/>
          </a:sp3d>
        </p:spPr>
        <p:txBody>
          <a:bodyPr wrap="square" lIns="91440" tIns="45720" rIns="91440" bIns="45720">
            <a:prstTxWarp prst="textDoubleWave1">
              <a:avLst/>
            </a:prstTxWarp>
            <a:spAutoFit/>
            <a:scene3d>
              <a:camera prst="isometricRightUp"/>
              <a:lightRig rig="threePt" dir="t"/>
            </a:scene3d>
            <a:sp3d extrusionH="57150">
              <a:bevelT w="38100" h="38100" prst="relaxedInset"/>
            </a:sp3d>
          </a:bodyPr>
          <a:lstStyle/>
          <a:p>
            <a:pPr algn="ctr"/>
            <a:r>
              <a:rPr lang="en-US" sz="60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PHẤN ĐẤU HOÀN THIỆN BẢN THÂN</a:t>
            </a:r>
          </a:p>
        </p:txBody>
      </p:sp>
    </p:spTree>
    <p:extLst>
      <p:ext uri="{BB962C8B-B14F-4D97-AF65-F5344CB8AC3E}">
        <p14:creationId xmlns:p14="http://schemas.microsoft.com/office/powerpoint/2010/main" val="1476753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97" y="917586"/>
            <a:ext cx="3425588" cy="304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828" y="3839937"/>
            <a:ext cx="4667534" cy="274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68739" y="1269242"/>
            <a:ext cx="6237027" cy="490787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20000"/>
              </a:lnSpc>
            </a:pPr>
            <a:r>
              <a:rPr lang="vi-VN" sz="2500" b="1">
                <a:solidFill>
                  <a:srgbClr val="002060"/>
                </a:solidFill>
                <a:latin typeface="Times New Roman" pitchFamily="18" charset="0"/>
                <a:cs typeface="Times New Roman" pitchFamily="18" charset="0"/>
              </a:rPr>
              <a:t>Nếu là P, em sẽ đề xuất những giải pháp sau để xây dựng nét đẹp văn hóa học đường:</a:t>
            </a:r>
          </a:p>
          <a:p>
            <a:pPr algn="just">
              <a:lnSpc>
                <a:spcPct val="120000"/>
              </a:lnSpc>
            </a:pPr>
            <a:r>
              <a:rPr lang="vi-VN" sz="2500" b="1">
                <a:solidFill>
                  <a:srgbClr val="002060"/>
                </a:solidFill>
                <a:latin typeface="Times New Roman" pitchFamily="18" charset="0"/>
                <a:cs typeface="Times New Roman" pitchFamily="18" charset="0"/>
              </a:rPr>
              <a:t>+ Tổ chức một cuộc trò chuyện cởi mở về việc sử dụng ngôn ngữ và hành vi của các thành viên trong câu lạc bộ để đề cao tinh thần đoàn kết và tôn trọng lẫn nhau.</a:t>
            </a:r>
            <a:endParaRPr lang="en-US" sz="2500" b="1">
              <a:solidFill>
                <a:srgbClr val="002060"/>
              </a:solidFill>
              <a:latin typeface="Times New Roman" pitchFamily="18" charset="0"/>
              <a:cs typeface="Times New Roman" pitchFamily="18" charset="0"/>
            </a:endParaRPr>
          </a:p>
          <a:p>
            <a:pPr algn="just">
              <a:lnSpc>
                <a:spcPct val="120000"/>
              </a:lnSpc>
            </a:pPr>
            <a:r>
              <a:rPr lang="vi-VN" sz="2500" b="1">
                <a:solidFill>
                  <a:srgbClr val="002060"/>
                </a:solidFill>
                <a:latin typeface="Times New Roman" pitchFamily="18" charset="0"/>
                <a:cs typeface="Times New Roman" pitchFamily="18" charset="0"/>
              </a:rPr>
              <a:t>+ Xây dựng một bộ quy tắc và hướng dẫn rõ ràng về ngôn ngữ và hành vi khi tham gia câu lạc bộ để đảm bảo tất cả các thành viên trong câu lạc bộ đều tuân thủ quy định.</a:t>
            </a:r>
          </a:p>
        </p:txBody>
      </p:sp>
    </p:spTree>
    <p:extLst>
      <p:ext uri="{BB962C8B-B14F-4D97-AF65-F5344CB8AC3E}">
        <p14:creationId xmlns:p14="http://schemas.microsoft.com/office/powerpoint/2010/main" val="352063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3</a:t>
            </a:r>
            <a:endParaRPr lang="en-US" sz="2600" b="1" dirty="0">
              <a:solidFill>
                <a:srgbClr val="0000CC"/>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60" y="2571526"/>
            <a:ext cx="3917372" cy="416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loud Callout 15">
            <a:extLst>
              <a:ext uri="{FF2B5EF4-FFF2-40B4-BE49-F238E27FC236}">
                <a16:creationId xmlns:a16="http://schemas.microsoft.com/office/drawing/2014/main" id="{5BE95668-11B8-4B85-A70B-D8E27EE7CA2B}"/>
              </a:ext>
            </a:extLst>
          </p:cNvPr>
          <p:cNvSpPr/>
          <p:nvPr/>
        </p:nvSpPr>
        <p:spPr>
          <a:xfrm rot="21240188">
            <a:off x="6559143" y="1290724"/>
            <a:ext cx="5092127" cy="3909504"/>
          </a:xfrm>
          <a:prstGeom prst="cloudCallout">
            <a:avLst>
              <a:gd name="adj1" fmla="val -78679"/>
              <a:gd name="adj2" fmla="val 3249"/>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13" name="Rectangle 12"/>
          <p:cNvSpPr/>
          <p:nvPr/>
        </p:nvSpPr>
        <p:spPr>
          <a:xfrm rot="20738392">
            <a:off x="6949989" y="1893600"/>
            <a:ext cx="4467966" cy="2708434"/>
          </a:xfrm>
          <a:prstGeom prst="rect">
            <a:avLst/>
          </a:prstGeom>
          <a:noFill/>
          <a:ln>
            <a:noFill/>
          </a:ln>
        </p:spPr>
        <p:txBody>
          <a:bodyPr wrap="square">
            <a:spAutoFit/>
          </a:bodyPr>
          <a:lstStyle/>
          <a:p>
            <a:pPr algn="ctr"/>
            <a:r>
              <a:rPr lang="vi-VN" sz="3400" b="1" i="1">
                <a:solidFill>
                  <a:srgbClr val="C00000"/>
                </a:solidFill>
                <a:latin typeface="Times New Roman" pitchFamily="18" charset="0"/>
                <a:cs typeface="Times New Roman" pitchFamily="18" charset="0"/>
              </a:rPr>
              <a:t>Hãy chia sẻ những việc em đã làm thể hiện sự tuân thủ nội quy, quy định của nhóm, lớp và nhà trường</a:t>
            </a:r>
            <a:endParaRPr lang="en-US" sz="3400" b="1" i="1">
              <a:solidFill>
                <a:srgbClr val="C00000"/>
              </a:solidFill>
              <a:latin typeface="Times New Roman" pitchFamily="18" charset="0"/>
              <a:cs typeface="Times New Roman" pitchFamily="18" charset="0"/>
            </a:endParaRPr>
          </a:p>
        </p:txBody>
      </p:sp>
      <p:grpSp>
        <p:nvGrpSpPr>
          <p:cNvPr id="7" name="组合 36"/>
          <p:cNvGrpSpPr>
            <a:grpSpLocks/>
          </p:cNvGrpSpPr>
          <p:nvPr/>
        </p:nvGrpSpPr>
        <p:grpSpPr bwMode="auto">
          <a:xfrm>
            <a:off x="818970" y="1042642"/>
            <a:ext cx="5687515" cy="1161909"/>
            <a:chOff x="1295400" y="2786058"/>
            <a:chExt cx="1753450" cy="1751017"/>
          </a:xfrm>
        </p:grpSpPr>
        <p:grpSp>
          <p:nvGrpSpPr>
            <p:cNvPr id="8" name="Group 6"/>
            <p:cNvGrpSpPr>
              <a:grpSpLocks/>
            </p:cNvGrpSpPr>
            <p:nvPr/>
          </p:nvGrpSpPr>
          <p:grpSpPr bwMode="auto">
            <a:xfrm>
              <a:off x="1295400" y="2786058"/>
              <a:ext cx="1753450" cy="1751017"/>
              <a:chOff x="1823" y="2371"/>
              <a:chExt cx="1801" cy="1801"/>
            </a:xfrm>
          </p:grpSpPr>
          <p:sp>
            <p:nvSpPr>
              <p:cNvPr id="10"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11"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9"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Chia sẻ cá 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spTree>
    <p:extLst>
      <p:ext uri="{BB962C8B-B14F-4D97-AF65-F5344CB8AC3E}">
        <p14:creationId xmlns:p14="http://schemas.microsoft.com/office/powerpoint/2010/main" val="54154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barn(inVertical)">
                                      <p:cBhvr>
                                        <p:cTn id="16"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195398" y="312820"/>
            <a:ext cx="6310871" cy="3554819"/>
          </a:xfrm>
          <a:prstGeom prst="rect">
            <a:avLst/>
          </a:prstGeom>
          <a:noFill/>
        </p:spPr>
        <p:txBody>
          <a:bodyPr wrap="square" rtlCol="0">
            <a:spAutoFit/>
          </a:bodyPr>
          <a:lstStyle/>
          <a:p>
            <a:pPr algn="ctr"/>
            <a:r>
              <a:rPr lang="en-US" sz="4500" b="1">
                <a:solidFill>
                  <a:srgbClr val="002060"/>
                </a:solidFill>
                <a:latin typeface="Times New Roman" pitchFamily="18" charset="0"/>
                <a:cs typeface="Times New Roman" pitchFamily="18" charset="0"/>
                <a:sym typeface="Nixie One"/>
              </a:rPr>
              <a:t>NHIỆM VỤ 4</a:t>
            </a:r>
          </a:p>
          <a:p>
            <a:pPr algn="ctr"/>
            <a:endParaRPr lang="en-US" sz="4500" b="1">
              <a:solidFill>
                <a:srgbClr val="002060"/>
              </a:solidFill>
              <a:latin typeface="Times New Roman" pitchFamily="18" charset="0"/>
              <a:cs typeface="Times New Roman" pitchFamily="18" charset="0"/>
              <a:sym typeface="Nixie One"/>
            </a:endParaRPr>
          </a:p>
          <a:p>
            <a:pPr algn="ctr"/>
            <a:r>
              <a:rPr lang="vi-VN" sz="4500" b="1">
                <a:solidFill>
                  <a:srgbClr val="1F0ABC"/>
                </a:solidFill>
                <a:latin typeface="Times New Roman" pitchFamily="18" charset="0"/>
                <a:ea typeface="Nixie One"/>
                <a:cs typeface="Times New Roman" pitchFamily="18" charset="0"/>
                <a:sym typeface="Nixie One"/>
              </a:rPr>
              <a:t>THỰC HIỆN QUY ĐỊNH NƠI CÔNG CỘNG</a:t>
            </a:r>
            <a:endParaRPr lang="vi-VN" sz="4500" b="1" dirty="0">
              <a:solidFill>
                <a:srgbClr val="1F0ABC"/>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308174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sp>
        <p:nvSpPr>
          <p:cNvPr id="23" name="Rectangle 22"/>
          <p:cNvSpPr/>
          <p:nvPr/>
        </p:nvSpPr>
        <p:spPr>
          <a:xfrm>
            <a:off x="5200263" y="3108069"/>
            <a:ext cx="5923128" cy="2739211"/>
          </a:xfrm>
          <a:prstGeom prst="rect">
            <a:avLst/>
          </a:prstGeom>
          <a:noFill/>
          <a:ln>
            <a:noFill/>
          </a:ln>
        </p:spPr>
        <p:txBody>
          <a:bodyPr wrap="square">
            <a:spAutoFit/>
          </a:bodyPr>
          <a:lstStyle/>
          <a:p>
            <a:pPr algn="ctr"/>
            <a:r>
              <a:rPr lang="vi-VN" sz="4300" b="1" i="1">
                <a:solidFill>
                  <a:schemeClr val="bg1"/>
                </a:solidFill>
                <a:latin typeface="Times New Roman" pitchFamily="18" charset="0"/>
                <a:cs typeface="Times New Roman" pitchFamily="18" charset="0"/>
              </a:rPr>
              <a:t>Đóng vai thể</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 hiện sự tuân thủ </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quy định của </a:t>
            </a:r>
            <a:r>
              <a:rPr lang="en-US" sz="4300" b="1" i="1">
                <a:solidFill>
                  <a:schemeClr val="bg1"/>
                </a:solidFill>
                <a:latin typeface="Times New Roman" pitchFamily="18" charset="0"/>
                <a:cs typeface="Times New Roman" pitchFamily="18" charset="0"/>
              </a:rPr>
              <a:t>nhà trường </a:t>
            </a:r>
            <a:r>
              <a:rPr lang="vi-VN" sz="4300" b="1" i="1">
                <a:solidFill>
                  <a:schemeClr val="bg1"/>
                </a:solidFill>
                <a:latin typeface="Times New Roman" pitchFamily="18" charset="0"/>
                <a:cs typeface="Times New Roman" pitchFamily="18" charset="0"/>
              </a:rPr>
              <a:t>trong các tình huống</a:t>
            </a:r>
            <a:r>
              <a:rPr lang="en-US" sz="4300" b="1" i="1">
                <a:solidFill>
                  <a:schemeClr val="bg1"/>
                </a:solidFill>
                <a:latin typeface="Times New Roman" pitchFamily="18" charset="0"/>
                <a:cs typeface="Times New Roman" pitchFamily="18" charset="0"/>
              </a:rPr>
              <a:t> sau</a:t>
            </a:r>
          </a:p>
        </p:txBody>
      </p:sp>
      <p:sp>
        <p:nvSpPr>
          <p:cNvPr id="11" name="Rectangle 10"/>
          <p:cNvSpPr/>
          <p:nvPr/>
        </p:nvSpPr>
        <p:spPr>
          <a:xfrm>
            <a:off x="5352663" y="3260469"/>
            <a:ext cx="5923128" cy="2739211"/>
          </a:xfrm>
          <a:prstGeom prst="rect">
            <a:avLst/>
          </a:prstGeom>
          <a:noFill/>
          <a:ln>
            <a:noFill/>
          </a:ln>
        </p:spPr>
        <p:txBody>
          <a:bodyPr wrap="square">
            <a:spAutoFit/>
          </a:bodyPr>
          <a:lstStyle/>
          <a:p>
            <a:pPr algn="ctr"/>
            <a:r>
              <a:rPr lang="vi-VN" sz="4300" b="1" i="1">
                <a:solidFill>
                  <a:schemeClr val="bg1"/>
                </a:solidFill>
                <a:latin typeface="Times New Roman" pitchFamily="18" charset="0"/>
                <a:cs typeface="Times New Roman" pitchFamily="18" charset="0"/>
              </a:rPr>
              <a:t>Đóng vai thể</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 hiện sự tuân thủ </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quy định của </a:t>
            </a:r>
            <a:r>
              <a:rPr lang="en-US" sz="4300" b="1" i="1">
                <a:solidFill>
                  <a:schemeClr val="bg1"/>
                </a:solidFill>
                <a:latin typeface="Times New Roman" pitchFamily="18" charset="0"/>
                <a:cs typeface="Times New Roman" pitchFamily="18" charset="0"/>
              </a:rPr>
              <a:t>nhà trường </a:t>
            </a:r>
            <a:r>
              <a:rPr lang="vi-VN" sz="4300" b="1" i="1">
                <a:solidFill>
                  <a:schemeClr val="bg1"/>
                </a:solidFill>
                <a:latin typeface="Times New Roman" pitchFamily="18" charset="0"/>
                <a:cs typeface="Times New Roman" pitchFamily="18" charset="0"/>
              </a:rPr>
              <a:t>trong các tình huống</a:t>
            </a:r>
            <a:r>
              <a:rPr lang="en-US" sz="4300" b="1" i="1">
                <a:solidFill>
                  <a:schemeClr val="bg1"/>
                </a:solidFill>
                <a:latin typeface="Times New Roman" pitchFamily="18" charset="0"/>
                <a:cs typeface="Times New Roman" pitchFamily="18" charset="0"/>
              </a:rPr>
              <a:t> sau</a:t>
            </a:r>
          </a:p>
        </p:txBody>
      </p:sp>
      <p:grpSp>
        <p:nvGrpSpPr>
          <p:cNvPr id="8" name="Group 7"/>
          <p:cNvGrpSpPr/>
          <p:nvPr/>
        </p:nvGrpSpPr>
        <p:grpSpPr>
          <a:xfrm>
            <a:off x="5304416" y="1497416"/>
            <a:ext cx="5917250" cy="3822144"/>
            <a:chOff x="3596019" y="-415882"/>
            <a:chExt cx="5525909" cy="5496630"/>
          </a:xfrm>
        </p:grpSpPr>
        <p:pic>
          <p:nvPicPr>
            <p:cNvPr id="12" name="Picture 11">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3" name="TextBox 12">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4" name="6-Point Star 13"/>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052" y="3909486"/>
            <a:ext cx="2820533" cy="211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ttp://thquangtrung.hoankiem.edu.vn/upload/29321/fck/files/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582400" y="2118662"/>
            <a:ext cx="5063176" cy="2585323"/>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T</a:t>
            </a:r>
            <a:r>
              <a:rPr lang="vi-VN" sz="3600" b="1">
                <a:solidFill>
                  <a:srgbClr val="C00000"/>
                </a:solidFill>
                <a:latin typeface="Times New Roman" pitchFamily="18" charset="0"/>
                <a:cs typeface="Times New Roman" pitchFamily="18" charset="0"/>
              </a:rPr>
              <a:t>hảo luận và đưa ra cách ứng xử phù hợp trong các tình huống sau</a:t>
            </a:r>
            <a:endParaRPr lang="en-US" sz="36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0612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20" y="973683"/>
            <a:ext cx="7575289" cy="22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20" y="3715603"/>
            <a:ext cx="2897134" cy="278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050" y="3719015"/>
            <a:ext cx="4301959" cy="277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5494" y="1563095"/>
            <a:ext cx="3762375" cy="430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41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barn(inVertical)">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barn(inVertical)">
                                      <p:cBhvr>
                                        <p:cTn id="1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20" y="973683"/>
            <a:ext cx="7575289" cy="22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235" y="1050949"/>
            <a:ext cx="21240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68739" y="3575714"/>
            <a:ext cx="11232109" cy="266813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20000"/>
              </a:lnSpc>
            </a:pPr>
            <a:r>
              <a:rPr lang="vi-VN" sz="2500" b="1">
                <a:solidFill>
                  <a:srgbClr val="002060"/>
                </a:solidFill>
                <a:latin typeface="Times New Roman" pitchFamily="18" charset="0"/>
                <a:cs typeface="Times New Roman" pitchFamily="18" charset="0"/>
              </a:rPr>
              <a:t>Nếu là M, em sẽ thực hiện theo quy định của Viện Bảo tàng lịch sử và không chụp ảnh hay quay phim bất hợp pháp. Thay vào đó, em có thể ghi chép lại những thông tin và mô tả chi tiết về hiện vật mình muốn sử dụng trong bài thu hoạch. Nếu cần, em có thể tìm kiếm các ảnh, video liên quan được công bố trên trang web của Viện Bảo tàng hoặc các nguồn tin chính thống khác.</a:t>
            </a:r>
          </a:p>
        </p:txBody>
      </p:sp>
    </p:spTree>
    <p:extLst>
      <p:ext uri="{BB962C8B-B14F-4D97-AF65-F5344CB8AC3E}">
        <p14:creationId xmlns:p14="http://schemas.microsoft.com/office/powerpoint/2010/main" val="307552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sp>
        <p:nvSpPr>
          <p:cNvPr id="8" name="Rectangle 7"/>
          <p:cNvSpPr/>
          <p:nvPr/>
        </p:nvSpPr>
        <p:spPr>
          <a:xfrm>
            <a:off x="668739" y="3575714"/>
            <a:ext cx="11232109" cy="266813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20000"/>
              </a:lnSpc>
            </a:pPr>
            <a:r>
              <a:rPr lang="vi-VN" sz="2500" b="1">
                <a:solidFill>
                  <a:srgbClr val="002060"/>
                </a:solidFill>
                <a:latin typeface="Times New Roman" pitchFamily="18" charset="0"/>
                <a:cs typeface="Times New Roman" pitchFamily="18" charset="0"/>
              </a:rPr>
              <a:t>Nếu là B, em sẽ tiếp cận nhóm bạn đi xe đạp và nhắc nhở các bạn về việc điều khiển xe an toàn trên đường. </a:t>
            </a:r>
          </a:p>
          <a:p>
            <a:pPr algn="just">
              <a:lnSpc>
                <a:spcPct val="120000"/>
              </a:lnSpc>
            </a:pPr>
            <a:r>
              <a:rPr lang="vi-VN" sz="2500" b="1">
                <a:solidFill>
                  <a:srgbClr val="002060"/>
                </a:solidFill>
                <a:latin typeface="Times New Roman" pitchFamily="18" charset="0"/>
                <a:cs typeface="Times New Roman" pitchFamily="18" charset="0"/>
              </a:rPr>
              <a:t>Nếu họ không quan tâm lời em nói, em có thể liên hệ với giáo viên (nếu xác định là bạn học cùng trường) hoặc người lớn gần đó để yêu cầu họ can thiệp và giúp đỡ.</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343" y="934871"/>
            <a:ext cx="2897134" cy="247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443" y="935440"/>
            <a:ext cx="4122549"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97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sp>
        <p:nvSpPr>
          <p:cNvPr id="8" name="Rectangle 7"/>
          <p:cNvSpPr/>
          <p:nvPr/>
        </p:nvSpPr>
        <p:spPr>
          <a:xfrm>
            <a:off x="764273" y="3616658"/>
            <a:ext cx="11068336" cy="308439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20000"/>
              </a:lnSpc>
            </a:pPr>
            <a:r>
              <a:rPr lang="vi-VN" sz="2400" b="1">
                <a:solidFill>
                  <a:srgbClr val="002060"/>
                </a:solidFill>
                <a:latin typeface="Times New Roman" pitchFamily="18" charset="0"/>
                <a:cs typeface="Times New Roman" pitchFamily="18" charset="0"/>
              </a:rPr>
              <a:t>Nếu là A, em sẽ nhắc nhở bạn mặc quần soóc ngắn là vào chùa và những nơi trang nghiêm cần phải mặc trang phục lịch sự, kín đáo và tôn trọng văn hóa tôn giáo. </a:t>
            </a:r>
          </a:p>
          <a:p>
            <a:pPr algn="just">
              <a:lnSpc>
                <a:spcPct val="120000"/>
              </a:lnSpc>
            </a:pPr>
            <a:r>
              <a:rPr lang="vi-VN" sz="2400" b="1">
                <a:solidFill>
                  <a:srgbClr val="002060"/>
                </a:solidFill>
                <a:latin typeface="Times New Roman" pitchFamily="18" charset="0"/>
                <a:cs typeface="Times New Roman" pitchFamily="18" charset="0"/>
              </a:rPr>
              <a:t>Nếu bạn đó không có quần áo phù hợp, em có thể giúp bạn đó mượn hoặc tìm chỗ để thay đồ trước khi vào chùa.</a:t>
            </a:r>
          </a:p>
          <a:p>
            <a:pPr algn="just">
              <a:lnSpc>
                <a:spcPct val="120000"/>
              </a:lnSpc>
            </a:pPr>
            <a:r>
              <a:rPr lang="vi-VN" sz="2400" b="1">
                <a:solidFill>
                  <a:srgbClr val="002060"/>
                </a:solidFill>
                <a:latin typeface="Times New Roman" pitchFamily="18" charset="0"/>
                <a:cs typeface="Times New Roman" pitchFamily="18" charset="0"/>
              </a:rPr>
              <a:t>Nếu không mượn được quần áo phù hợp thì bạn nên quay lại chùa vào một dịp khác.</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11" y="798395"/>
            <a:ext cx="4533971" cy="277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375" b="34282"/>
          <a:stretch/>
        </p:blipFill>
        <p:spPr bwMode="auto">
          <a:xfrm>
            <a:off x="7187608" y="965579"/>
            <a:ext cx="3057525" cy="244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0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60" y="2571526"/>
            <a:ext cx="3917372" cy="416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loud Callout 15">
            <a:extLst>
              <a:ext uri="{FF2B5EF4-FFF2-40B4-BE49-F238E27FC236}">
                <a16:creationId xmlns:a16="http://schemas.microsoft.com/office/drawing/2014/main" id="{5BE95668-11B8-4B85-A70B-D8E27EE7CA2B}"/>
              </a:ext>
            </a:extLst>
          </p:cNvPr>
          <p:cNvSpPr/>
          <p:nvPr/>
        </p:nvSpPr>
        <p:spPr>
          <a:xfrm rot="21240188">
            <a:off x="6559143" y="1290724"/>
            <a:ext cx="5092127" cy="3909504"/>
          </a:xfrm>
          <a:prstGeom prst="cloudCallout">
            <a:avLst>
              <a:gd name="adj1" fmla="val -78679"/>
              <a:gd name="adj2" fmla="val 3249"/>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13" name="Rectangle 12"/>
          <p:cNvSpPr/>
          <p:nvPr/>
        </p:nvSpPr>
        <p:spPr>
          <a:xfrm rot="20738392">
            <a:off x="6949989" y="1893600"/>
            <a:ext cx="4467966" cy="2708434"/>
          </a:xfrm>
          <a:prstGeom prst="rect">
            <a:avLst/>
          </a:prstGeom>
          <a:noFill/>
          <a:ln>
            <a:noFill/>
          </a:ln>
        </p:spPr>
        <p:txBody>
          <a:bodyPr wrap="square">
            <a:spAutoFit/>
          </a:bodyPr>
          <a:lstStyle/>
          <a:p>
            <a:pPr algn="ctr"/>
            <a:r>
              <a:rPr lang="vi-VN" sz="3400" b="1" i="1">
                <a:solidFill>
                  <a:srgbClr val="C00000"/>
                </a:solidFill>
                <a:latin typeface="Times New Roman" pitchFamily="18" charset="0"/>
                <a:cs typeface="Times New Roman" pitchFamily="18" charset="0"/>
              </a:rPr>
              <a:t>Khi em thực hiện tốt việc tuân thủ quy định ở nơi công cộng, cảm xúc của em như thế nào?</a:t>
            </a:r>
            <a:endParaRPr lang="en-US" sz="3400" b="1" i="1">
              <a:solidFill>
                <a:srgbClr val="C00000"/>
              </a:solidFill>
              <a:latin typeface="Times New Roman" pitchFamily="18" charset="0"/>
              <a:cs typeface="Times New Roman" pitchFamily="18" charset="0"/>
            </a:endParaRPr>
          </a:p>
        </p:txBody>
      </p:sp>
      <p:grpSp>
        <p:nvGrpSpPr>
          <p:cNvPr id="7" name="组合 36"/>
          <p:cNvGrpSpPr>
            <a:grpSpLocks/>
          </p:cNvGrpSpPr>
          <p:nvPr/>
        </p:nvGrpSpPr>
        <p:grpSpPr bwMode="auto">
          <a:xfrm>
            <a:off x="818970" y="1042642"/>
            <a:ext cx="5687515" cy="1161909"/>
            <a:chOff x="1295400" y="2786058"/>
            <a:chExt cx="1753450" cy="1751017"/>
          </a:xfrm>
        </p:grpSpPr>
        <p:grpSp>
          <p:nvGrpSpPr>
            <p:cNvPr id="8" name="Group 6"/>
            <p:cNvGrpSpPr>
              <a:grpSpLocks/>
            </p:cNvGrpSpPr>
            <p:nvPr/>
          </p:nvGrpSpPr>
          <p:grpSpPr bwMode="auto">
            <a:xfrm>
              <a:off x="1295400" y="2786058"/>
              <a:ext cx="1753450" cy="1751017"/>
              <a:chOff x="1823" y="2371"/>
              <a:chExt cx="1801" cy="1801"/>
            </a:xfrm>
          </p:grpSpPr>
          <p:sp>
            <p:nvSpPr>
              <p:cNvPr id="10"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11"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9"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Chia sẻ cá 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spTree>
    <p:extLst>
      <p:ext uri="{BB962C8B-B14F-4D97-AF65-F5344CB8AC3E}">
        <p14:creationId xmlns:p14="http://schemas.microsoft.com/office/powerpoint/2010/main" val="237759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barn(inVertical)">
                                      <p:cBhvr>
                                        <p:cTn id="16"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2014263" y="681310"/>
            <a:ext cx="8221558" cy="4247317"/>
          </a:xfrm>
          <a:prstGeom prst="rect">
            <a:avLst/>
          </a:prstGeom>
          <a:noFill/>
        </p:spPr>
        <p:txBody>
          <a:bodyPr wrap="square" rtlCol="0">
            <a:spAutoFit/>
          </a:bodyPr>
          <a:lstStyle/>
          <a:p>
            <a:pPr algn="ctr"/>
            <a:r>
              <a:rPr lang="en-US" sz="4500" b="1">
                <a:solidFill>
                  <a:srgbClr val="002060"/>
                </a:solidFill>
                <a:latin typeface="Times New Roman" pitchFamily="18" charset="0"/>
                <a:cs typeface="Times New Roman" pitchFamily="18" charset="0"/>
                <a:sym typeface="Nixie One"/>
              </a:rPr>
              <a:t>NHIỆM VỤ 3</a:t>
            </a:r>
          </a:p>
          <a:p>
            <a:pPr algn="ctr"/>
            <a:endParaRPr lang="en-US" sz="4500" b="1">
              <a:solidFill>
                <a:srgbClr val="002060"/>
              </a:solidFill>
              <a:latin typeface="Times New Roman" pitchFamily="18" charset="0"/>
              <a:cs typeface="Times New Roman" pitchFamily="18" charset="0"/>
              <a:sym typeface="Nixie One"/>
            </a:endParaRPr>
          </a:p>
          <a:p>
            <a:pPr algn="ctr"/>
            <a:r>
              <a:rPr lang="vi-VN" sz="4500" b="1">
                <a:solidFill>
                  <a:srgbClr val="C00000"/>
                </a:solidFill>
                <a:latin typeface="Times New Roman" pitchFamily="18" charset="0"/>
                <a:ea typeface="Nixie One"/>
                <a:cs typeface="Times New Roman" pitchFamily="18" charset="0"/>
                <a:sym typeface="Nixie One"/>
              </a:rPr>
              <a:t>THỂ HIỆN SỰ TUÂN THỦ NỘI QUY, QUY ĐỊNH CỦA NHÓM, LỚP VÀ NHÀ TRƯỜNG</a:t>
            </a:r>
            <a:endParaRPr lang="vi-VN" sz="4500" b="1" dirty="0">
              <a:solidFill>
                <a:srgbClr val="C00000"/>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392644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1</a:t>
            </a:r>
            <a:endParaRPr lang="en-US" sz="2500" b="1" dirty="0">
              <a:solidFill>
                <a:srgbClr val="0000CC"/>
              </a:solidFill>
              <a:latin typeface="Times New Roman" pitchFamily="18" charset="0"/>
              <a:cs typeface="Times New Roman" pitchFamily="18" charset="0"/>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586" y="1221556"/>
            <a:ext cx="3218875" cy="241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599" y="1238883"/>
            <a:ext cx="7239192" cy="4799921"/>
          </a:xfrm>
          <a:prstGeom prst="rect">
            <a:avLst/>
          </a:prstGeom>
        </p:spPr>
      </p:pic>
      <p:sp>
        <p:nvSpPr>
          <p:cNvPr id="23" name="Rectangle 22"/>
          <p:cNvSpPr/>
          <p:nvPr/>
        </p:nvSpPr>
        <p:spPr>
          <a:xfrm>
            <a:off x="5254388" y="2757066"/>
            <a:ext cx="5923128" cy="2739211"/>
          </a:xfrm>
          <a:prstGeom prst="rect">
            <a:avLst/>
          </a:prstGeom>
          <a:noFill/>
          <a:ln>
            <a:noFill/>
          </a:ln>
        </p:spPr>
        <p:txBody>
          <a:bodyPr wrap="square">
            <a:spAutoFit/>
          </a:bodyPr>
          <a:lstStyle/>
          <a:p>
            <a:pPr algn="ctr"/>
            <a:r>
              <a:rPr lang="vi-VN" sz="4300" b="1" i="1">
                <a:solidFill>
                  <a:schemeClr val="bg1"/>
                </a:solidFill>
                <a:latin typeface="Times New Roman" pitchFamily="18" charset="0"/>
                <a:cs typeface="Times New Roman" pitchFamily="18" charset="0"/>
              </a:rPr>
              <a:t>Đóng vai thể</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 hiện sự tuân thủ </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quy định của nhóm, lớp trong các tình huống</a:t>
            </a:r>
            <a:r>
              <a:rPr lang="en-US" sz="4300" b="1" i="1">
                <a:solidFill>
                  <a:schemeClr val="bg1"/>
                </a:solidFill>
                <a:latin typeface="Times New Roman" pitchFamily="18" charset="0"/>
                <a:cs typeface="Times New Roman" pitchFamily="18" charset="0"/>
              </a:rPr>
              <a:t> sau</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27" y="3859803"/>
            <a:ext cx="3646391" cy="22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21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circle(in)">
                                      <p:cBhvr>
                                        <p:cTn id="13" dur="2000"/>
                                        <p:tgtEl>
                                          <p:spTgt spid="8194"/>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783" y="940346"/>
            <a:ext cx="7863072" cy="29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345" y="3739488"/>
            <a:ext cx="7287188" cy="282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901" y="1067711"/>
            <a:ext cx="3350450" cy="266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026" y="3890748"/>
            <a:ext cx="3603293" cy="280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64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barn(inVertical)">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wipe(down)">
                                      <p:cBhvr>
                                        <p:cTn id="15" dur="500"/>
                                        <p:tgtEl>
                                          <p:spTgt spid="6147"/>
                                        </p:tgtEl>
                                      </p:cBhvr>
                                    </p:animEffect>
                                  </p:childTnLst>
                                </p:cTn>
                              </p:par>
                              <p:par>
                                <p:cTn id="16" presetID="22" presetClass="entr" presetSubtype="4" fill="hold" nodeType="withEffect">
                                  <p:stCondLst>
                                    <p:cond delay="0"/>
                                  </p:stCondLst>
                                  <p:childTnLst>
                                    <p:set>
                                      <p:cBhvr>
                                        <p:cTn id="17" dur="1" fill="hold">
                                          <p:stCondLst>
                                            <p:cond delay="0"/>
                                          </p:stCondLst>
                                        </p:cTn>
                                        <p:tgtEl>
                                          <p:spTgt spid="6149"/>
                                        </p:tgtEl>
                                        <p:attrNameLst>
                                          <p:attrName>style.visibility</p:attrName>
                                        </p:attrNameLst>
                                      </p:cBhvr>
                                      <p:to>
                                        <p:strVal val="visible"/>
                                      </p:to>
                                    </p:set>
                                    <p:animEffect transition="in" filter="wipe(down)">
                                      <p:cBhvr>
                                        <p:cTn id="18"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783" y="940346"/>
            <a:ext cx="7863072" cy="258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901" y="940346"/>
            <a:ext cx="3350450" cy="245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68740" y="3521122"/>
            <a:ext cx="11230611" cy="319357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just">
              <a:buFont typeface="Wingdings" pitchFamily="2" charset="2"/>
              <a:buChar char="Ø"/>
            </a:pPr>
            <a:r>
              <a:rPr lang="vi-VN" sz="2500" b="1">
                <a:solidFill>
                  <a:srgbClr val="002060"/>
                </a:solidFill>
                <a:latin typeface="Times New Roman" pitchFamily="18" charset="0"/>
                <a:cs typeface="Times New Roman" pitchFamily="18" charset="0"/>
              </a:rPr>
              <a:t>Nếu là B, em sẽ lắng nghe và cùng các bạn xây dựng quan điểm, quy định của làm việc của nhóm để các cá nhân cùng tuân thủ.</a:t>
            </a:r>
          </a:p>
          <a:p>
            <a:pPr marL="342900" indent="-342900" algn="just">
              <a:buFont typeface="Wingdings" pitchFamily="2" charset="2"/>
              <a:buChar char="Ø"/>
            </a:pPr>
            <a:r>
              <a:rPr lang="vi-VN" sz="2500" b="1">
                <a:solidFill>
                  <a:srgbClr val="002060"/>
                </a:solidFill>
                <a:latin typeface="Times New Roman" pitchFamily="18" charset="0"/>
                <a:cs typeface="Times New Roman" pitchFamily="18" charset="0"/>
              </a:rPr>
              <a:t>Thay vì từ chối tham gia hoàn thành nhiệm vụ được giao, em sẽ cố gắng tìm cách để phù hợp với lịch học và sắp xếp thời gian của mình để có thể đóng góp vào công việc nhóm.</a:t>
            </a:r>
          </a:p>
          <a:p>
            <a:pPr marL="342900" indent="-342900" algn="just">
              <a:buFont typeface="Wingdings" pitchFamily="2" charset="2"/>
              <a:buChar char="Ø"/>
            </a:pPr>
            <a:r>
              <a:rPr lang="vi-VN" sz="2500" b="1">
                <a:solidFill>
                  <a:srgbClr val="002060"/>
                </a:solidFill>
                <a:latin typeface="Times New Roman" pitchFamily="18" charset="0"/>
                <a:cs typeface="Times New Roman" pitchFamily="18" charset="0"/>
              </a:rPr>
              <a:t>Em sẽ cố gắng không để những khó khăn cá nhân ảnh hưởng đến nhiệm vụ chung của nhóm, tuân thủ quy định mà nhóm đã đưa ra và thống nhất thực hiện.</a:t>
            </a:r>
          </a:p>
        </p:txBody>
      </p:sp>
    </p:spTree>
    <p:extLst>
      <p:ext uri="{BB962C8B-B14F-4D97-AF65-F5344CB8AC3E}">
        <p14:creationId xmlns:p14="http://schemas.microsoft.com/office/powerpoint/2010/main" val="15224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7" name="Rectangle 6"/>
          <p:cNvSpPr/>
          <p:nvPr/>
        </p:nvSpPr>
        <p:spPr>
          <a:xfrm>
            <a:off x="668740" y="3521122"/>
            <a:ext cx="11230611" cy="319357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just">
              <a:lnSpc>
                <a:spcPct val="150000"/>
              </a:lnSpc>
              <a:buFont typeface="Wingdings" pitchFamily="2" charset="2"/>
              <a:buChar char="Ø"/>
            </a:pPr>
            <a:r>
              <a:rPr lang="vi-VN" sz="2800" b="1">
                <a:solidFill>
                  <a:srgbClr val="002060"/>
                </a:solidFill>
                <a:latin typeface="Times New Roman" pitchFamily="18" charset="0"/>
                <a:cs typeface="Times New Roman" pitchFamily="18" charset="0"/>
              </a:rPr>
              <a:t>Nếu là N, em sẽ thông báo với cán bộ lớp hoặc giáo viên chủ nhiệm về tình hình của mình để được giúp đỡ và có sự thay đổi trong kế hoạch chuẩn bị. </a:t>
            </a:r>
            <a:endParaRPr lang="en-US" sz="2800" b="1">
              <a:solidFill>
                <a:srgbClr val="002060"/>
              </a:solidFill>
              <a:latin typeface="Times New Roman" pitchFamily="18" charset="0"/>
              <a:cs typeface="Times New Roman" pitchFamily="18" charset="0"/>
            </a:endParaRPr>
          </a:p>
          <a:p>
            <a:pPr marL="342900" indent="-342900" algn="just">
              <a:lnSpc>
                <a:spcPct val="150000"/>
              </a:lnSpc>
              <a:buFont typeface="Wingdings" pitchFamily="2" charset="2"/>
              <a:buChar char="Ø"/>
            </a:pPr>
            <a:r>
              <a:rPr lang="vi-VN" sz="2800" b="1">
                <a:solidFill>
                  <a:srgbClr val="002060"/>
                </a:solidFill>
                <a:latin typeface="Times New Roman" pitchFamily="18" charset="0"/>
                <a:cs typeface="Times New Roman" pitchFamily="18" charset="0"/>
              </a:rPr>
              <a:t>Ngoài ra, em sẽ tìm kiếm sự hỗ trợ từ các bạn trong nhóm hoặc những người khác để hoàn thành nhiệm vụ được giao.</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9" y="914402"/>
            <a:ext cx="7287188" cy="249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159" y="1020148"/>
            <a:ext cx="3439962" cy="228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23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2</a:t>
            </a:r>
            <a:endParaRPr lang="en-US" sz="2500" b="1" dirty="0">
              <a:solidFill>
                <a:srgbClr val="0000CC"/>
              </a:solidFill>
              <a:latin typeface="Times New Roman" pitchFamily="18" charset="0"/>
              <a:cs typeface="Times New Roman" pitchFamily="18" charset="0"/>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000" y="1391283"/>
            <a:ext cx="3218875" cy="241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5254388" y="2757066"/>
            <a:ext cx="5923128" cy="2739211"/>
          </a:xfrm>
          <a:prstGeom prst="rect">
            <a:avLst/>
          </a:prstGeom>
          <a:noFill/>
          <a:ln>
            <a:noFill/>
          </a:ln>
        </p:spPr>
        <p:txBody>
          <a:bodyPr wrap="square">
            <a:spAutoFit/>
          </a:bodyPr>
          <a:lstStyle/>
          <a:p>
            <a:pPr algn="ctr"/>
            <a:r>
              <a:rPr lang="vi-VN" sz="4300" b="1" i="1">
                <a:solidFill>
                  <a:schemeClr val="bg1"/>
                </a:solidFill>
                <a:latin typeface="Times New Roman" pitchFamily="18" charset="0"/>
                <a:cs typeface="Times New Roman" pitchFamily="18" charset="0"/>
              </a:rPr>
              <a:t>Đóng vai thể</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 hiện sự tuân thủ </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quy định của </a:t>
            </a:r>
            <a:r>
              <a:rPr lang="en-US" sz="4300" b="1" i="1">
                <a:solidFill>
                  <a:schemeClr val="bg1"/>
                </a:solidFill>
                <a:latin typeface="Times New Roman" pitchFamily="18" charset="0"/>
                <a:cs typeface="Times New Roman" pitchFamily="18" charset="0"/>
              </a:rPr>
              <a:t>nhà trường </a:t>
            </a:r>
            <a:r>
              <a:rPr lang="vi-VN" sz="4300" b="1" i="1">
                <a:solidFill>
                  <a:schemeClr val="bg1"/>
                </a:solidFill>
                <a:latin typeface="Times New Roman" pitchFamily="18" charset="0"/>
                <a:cs typeface="Times New Roman" pitchFamily="18" charset="0"/>
              </a:rPr>
              <a:t>trong các tình huống</a:t>
            </a:r>
            <a:r>
              <a:rPr lang="en-US" sz="4300" b="1" i="1">
                <a:solidFill>
                  <a:schemeClr val="bg1"/>
                </a:solidFill>
                <a:latin typeface="Times New Roman" pitchFamily="18" charset="0"/>
                <a:cs typeface="Times New Roman" pitchFamily="18" charset="0"/>
              </a:rPr>
              <a:t> sau</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551" y="4126670"/>
            <a:ext cx="35337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999" y="1391283"/>
            <a:ext cx="7239192" cy="4799921"/>
          </a:xfrm>
          <a:prstGeom prst="rect">
            <a:avLst/>
          </a:prstGeom>
        </p:spPr>
      </p:pic>
      <p:sp>
        <p:nvSpPr>
          <p:cNvPr id="11" name="Rectangle 10"/>
          <p:cNvSpPr/>
          <p:nvPr/>
        </p:nvSpPr>
        <p:spPr>
          <a:xfrm>
            <a:off x="5406788" y="2909466"/>
            <a:ext cx="5923128" cy="2739211"/>
          </a:xfrm>
          <a:prstGeom prst="rect">
            <a:avLst/>
          </a:prstGeom>
          <a:noFill/>
          <a:ln>
            <a:noFill/>
          </a:ln>
        </p:spPr>
        <p:txBody>
          <a:bodyPr wrap="square">
            <a:spAutoFit/>
          </a:bodyPr>
          <a:lstStyle/>
          <a:p>
            <a:pPr algn="ctr"/>
            <a:r>
              <a:rPr lang="vi-VN" sz="4300" b="1" i="1">
                <a:solidFill>
                  <a:schemeClr val="bg1"/>
                </a:solidFill>
                <a:latin typeface="Times New Roman" pitchFamily="18" charset="0"/>
                <a:cs typeface="Times New Roman" pitchFamily="18" charset="0"/>
              </a:rPr>
              <a:t>Đóng vai thể</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 hiện sự tuân thủ </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quy định của </a:t>
            </a:r>
            <a:r>
              <a:rPr lang="en-US" sz="4300" b="1" i="1">
                <a:solidFill>
                  <a:schemeClr val="bg1"/>
                </a:solidFill>
                <a:latin typeface="Times New Roman" pitchFamily="18" charset="0"/>
                <a:cs typeface="Times New Roman" pitchFamily="18" charset="0"/>
              </a:rPr>
              <a:t>nhà trường </a:t>
            </a:r>
            <a:r>
              <a:rPr lang="vi-VN" sz="4300" b="1" i="1">
                <a:solidFill>
                  <a:schemeClr val="bg1"/>
                </a:solidFill>
                <a:latin typeface="Times New Roman" pitchFamily="18" charset="0"/>
                <a:cs typeface="Times New Roman" pitchFamily="18" charset="0"/>
              </a:rPr>
              <a:t>trong các tình huống</a:t>
            </a:r>
            <a:r>
              <a:rPr lang="en-US" sz="4300" b="1" i="1">
                <a:solidFill>
                  <a:schemeClr val="bg1"/>
                </a:solidFill>
                <a:latin typeface="Times New Roman" pitchFamily="18" charset="0"/>
                <a:cs typeface="Times New Roman" pitchFamily="18" charset="0"/>
              </a:rPr>
              <a:t> sau</a:t>
            </a:r>
          </a:p>
        </p:txBody>
      </p:sp>
    </p:spTree>
    <p:extLst>
      <p:ext uri="{BB962C8B-B14F-4D97-AF65-F5344CB8AC3E}">
        <p14:creationId xmlns:p14="http://schemas.microsoft.com/office/powerpoint/2010/main" val="230957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barn(inVertical)">
                                      <p:cBhvr>
                                        <p:cTn id="16" dur="500"/>
                                        <p:tgtEl>
                                          <p:spTgt spid="7171"/>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005" y="917586"/>
            <a:ext cx="3575353" cy="304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677" y="917586"/>
            <a:ext cx="3425588" cy="304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735" y="3551425"/>
            <a:ext cx="3985892" cy="303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240" y="3839937"/>
            <a:ext cx="5543960" cy="274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2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par>
                                <p:cTn id="8" presetID="6" presetClass="entr" presetSubtype="16"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circle(in)">
                                      <p:cBhvr>
                                        <p:cTn id="10" dur="2000"/>
                                        <p:tgtEl>
                                          <p:spTgt spid="92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animEffect transition="in" filter="fade">
                                      <p:cBhvr>
                                        <p:cTn id="15" dur="1000"/>
                                        <p:tgtEl>
                                          <p:spTgt spid="9219"/>
                                        </p:tgtEl>
                                      </p:cBhvr>
                                    </p:animEffect>
                                    <p:anim calcmode="lin" valueType="num">
                                      <p:cBhvr>
                                        <p:cTn id="16" dur="1000" fill="hold"/>
                                        <p:tgtEl>
                                          <p:spTgt spid="9219"/>
                                        </p:tgtEl>
                                        <p:attrNameLst>
                                          <p:attrName>ppt_x</p:attrName>
                                        </p:attrNameLst>
                                      </p:cBhvr>
                                      <p:tavLst>
                                        <p:tav tm="0">
                                          <p:val>
                                            <p:strVal val="#ppt_x"/>
                                          </p:val>
                                        </p:tav>
                                        <p:tav tm="100000">
                                          <p:val>
                                            <p:strVal val="#ppt_x"/>
                                          </p:val>
                                        </p:tav>
                                      </p:tavLst>
                                    </p:anim>
                                    <p:anim calcmode="lin" valueType="num">
                                      <p:cBhvr>
                                        <p:cTn id="17" dur="1000" fill="hold"/>
                                        <p:tgtEl>
                                          <p:spTgt spid="92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221"/>
                                        </p:tgtEl>
                                        <p:attrNameLst>
                                          <p:attrName>style.visibility</p:attrName>
                                        </p:attrNameLst>
                                      </p:cBhvr>
                                      <p:to>
                                        <p:strVal val="visible"/>
                                      </p:to>
                                    </p:set>
                                    <p:animEffect transition="in" filter="fade">
                                      <p:cBhvr>
                                        <p:cTn id="20" dur="1000"/>
                                        <p:tgtEl>
                                          <p:spTgt spid="9221"/>
                                        </p:tgtEl>
                                      </p:cBhvr>
                                    </p:animEffect>
                                    <p:anim calcmode="lin" valueType="num">
                                      <p:cBhvr>
                                        <p:cTn id="21" dur="1000" fill="hold"/>
                                        <p:tgtEl>
                                          <p:spTgt spid="9221"/>
                                        </p:tgtEl>
                                        <p:attrNameLst>
                                          <p:attrName>ppt_x</p:attrName>
                                        </p:attrNameLst>
                                      </p:cBhvr>
                                      <p:tavLst>
                                        <p:tav tm="0">
                                          <p:val>
                                            <p:strVal val="#ppt_x"/>
                                          </p:val>
                                        </p:tav>
                                        <p:tav tm="100000">
                                          <p:val>
                                            <p:strVal val="#ppt_x"/>
                                          </p:val>
                                        </p:tav>
                                      </p:tavLst>
                                    </p:anim>
                                    <p:anim calcmode="lin" valueType="num">
                                      <p:cBhvr>
                                        <p:cTn id="22"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005" y="917586"/>
            <a:ext cx="3575353" cy="304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35" y="3551425"/>
            <a:ext cx="3985892" cy="303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704764" y="1037230"/>
            <a:ext cx="6318914" cy="55478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just">
              <a:buFont typeface="Wingdings" pitchFamily="2" charset="2"/>
              <a:buChar char="Ø"/>
            </a:pPr>
            <a:r>
              <a:rPr lang="vi-VN" sz="2500" b="1">
                <a:solidFill>
                  <a:srgbClr val="002060"/>
                </a:solidFill>
                <a:latin typeface="Times New Roman" pitchFamily="18" charset="0"/>
                <a:cs typeface="Times New Roman" pitchFamily="18" charset="0"/>
              </a:rPr>
              <a:t>Nếu là Y, em sẽ nhắc nhở và giải thích cho các bạn trong nhóm những quy định của nhà trường về trang phục để đảm bảo sự đồng nhất, phù hợp và đúng quy định. </a:t>
            </a:r>
          </a:p>
          <a:p>
            <a:pPr marL="342900" indent="-342900" algn="just">
              <a:buFont typeface="Wingdings" pitchFamily="2" charset="2"/>
              <a:buChar char="Ø"/>
            </a:pPr>
            <a:r>
              <a:rPr lang="vi-VN" sz="2500" b="1">
                <a:solidFill>
                  <a:srgbClr val="002060"/>
                </a:solidFill>
                <a:latin typeface="Times New Roman" pitchFamily="18" charset="0"/>
                <a:cs typeface="Times New Roman" pitchFamily="18" charset="0"/>
              </a:rPr>
              <a:t>Sau đó em sẽ đề xuất các phong cách trang phục khác phù hợp với sự kiện mà vẫn đảm bảo tuân thủ quy định của trường.</a:t>
            </a:r>
          </a:p>
          <a:p>
            <a:pPr marL="342900" indent="-342900" algn="just">
              <a:buFont typeface="Wingdings" pitchFamily="2" charset="2"/>
              <a:buChar char="Ø"/>
            </a:pPr>
            <a:r>
              <a:rPr lang="vi-VN" sz="2500" b="1">
                <a:solidFill>
                  <a:srgbClr val="002060"/>
                </a:solidFill>
                <a:latin typeface="Times New Roman" pitchFamily="18" charset="0"/>
                <a:cs typeface="Times New Roman" pitchFamily="18" charset="0"/>
              </a:rPr>
              <a:t>Nếu các bạn vẫn muốn mặc quần soóc ngắn và yếm đào thì có thể đăng kí tập luyện một tiết mục văn nghệ phù hợp để được biểu diễn ở buổi lễ.</a:t>
            </a:r>
          </a:p>
        </p:txBody>
      </p:sp>
    </p:spTree>
    <p:extLst>
      <p:ext uri="{BB962C8B-B14F-4D97-AF65-F5344CB8AC3E}">
        <p14:creationId xmlns:p14="http://schemas.microsoft.com/office/powerpoint/2010/main" val="283087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4373</TotalTime>
  <Words>870</Words>
  <Application>Microsoft Office PowerPoint</Application>
  <PresentationFormat>Màn hình rộng</PresentationFormat>
  <Paragraphs>60</Paragraphs>
  <Slides>18</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18</vt:i4>
      </vt:variant>
    </vt:vector>
  </HeadingPairs>
  <TitlesOfParts>
    <vt:vector size="24" baseType="lpstr">
      <vt:lpstr>Times New Roman</vt:lpstr>
      <vt:lpstr>Wingdings</vt:lpstr>
      <vt:lpstr>Calibri Light</vt:lpstr>
      <vt:lpstr>Arial</vt:lpstr>
      <vt:lpstr>Calibri</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395</cp:revision>
  <dcterms:created xsi:type="dcterms:W3CDTF">2018-05-10T00:06:18Z</dcterms:created>
  <dcterms:modified xsi:type="dcterms:W3CDTF">2024-10-14T08:54:14Z</dcterms:modified>
</cp:coreProperties>
</file>